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37" r:id="rId2"/>
    <p:sldId id="406" r:id="rId3"/>
    <p:sldId id="364" r:id="rId4"/>
    <p:sldId id="407" r:id="rId5"/>
    <p:sldId id="418" r:id="rId6"/>
    <p:sldId id="474" r:id="rId7"/>
    <p:sldId id="475" r:id="rId8"/>
    <p:sldId id="476" r:id="rId9"/>
    <p:sldId id="408" r:id="rId10"/>
    <p:sldId id="404" r:id="rId11"/>
    <p:sldId id="409" r:id="rId12"/>
    <p:sldId id="457" r:id="rId13"/>
    <p:sldId id="458" r:id="rId14"/>
    <p:sldId id="456" r:id="rId15"/>
    <p:sldId id="419" r:id="rId16"/>
    <p:sldId id="433" r:id="rId17"/>
    <p:sldId id="467" r:id="rId18"/>
    <p:sldId id="459" r:id="rId19"/>
    <p:sldId id="434" r:id="rId20"/>
    <p:sldId id="439" r:id="rId21"/>
    <p:sldId id="441" r:id="rId22"/>
    <p:sldId id="483" r:id="rId23"/>
    <p:sldId id="484" r:id="rId24"/>
    <p:sldId id="442" r:id="rId25"/>
    <p:sldId id="444" r:id="rId26"/>
    <p:sldId id="445" r:id="rId27"/>
    <p:sldId id="485" r:id="rId28"/>
    <p:sldId id="471" r:id="rId29"/>
    <p:sldId id="486" r:id="rId30"/>
    <p:sldId id="487" r:id="rId31"/>
    <p:sldId id="477" r:id="rId32"/>
    <p:sldId id="478" r:id="rId33"/>
    <p:sldId id="481" r:id="rId34"/>
    <p:sldId id="479" r:id="rId35"/>
    <p:sldId id="480" r:id="rId36"/>
    <p:sldId id="454" r:id="rId37"/>
    <p:sldId id="450" r:id="rId38"/>
    <p:sldId id="451" r:id="rId39"/>
    <p:sldId id="452" r:id="rId40"/>
    <p:sldId id="488" r:id="rId41"/>
    <p:sldId id="472" r:id="rId42"/>
    <p:sldId id="473" r:id="rId43"/>
    <p:sldId id="455" r:id="rId44"/>
    <p:sldId id="412" r:id="rId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035"/>
    <a:srgbClr val="D65D35"/>
    <a:srgbClr val="3D3D3D"/>
    <a:srgbClr val="B3B3B3"/>
    <a:srgbClr val="2E2E2E"/>
    <a:srgbClr val="F5F5F5"/>
    <a:srgbClr val="FBFBFB"/>
    <a:srgbClr val="98971A"/>
    <a:srgbClr val="B1628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75"/>
    <p:restoredTop sz="94762"/>
  </p:normalViewPr>
  <p:slideViewPr>
    <p:cSldViewPr snapToGrid="0" snapToObjects="1">
      <p:cViewPr varScale="1">
        <p:scale>
          <a:sx n="116" d="100"/>
          <a:sy n="116"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24/01/2025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294760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99957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15840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3785865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296054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4069450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1334568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2493481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395659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2605900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2206631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347960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117635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1775647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419735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303958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861617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dirty="0"/>
          </a:p>
        </p:txBody>
      </p:sp>
    </p:spTree>
    <p:extLst>
      <p:ext uri="{BB962C8B-B14F-4D97-AF65-F5344CB8AC3E}">
        <p14:creationId xmlns:p14="http://schemas.microsoft.com/office/powerpoint/2010/main" val="1148340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42</a:t>
            </a:fld>
            <a:endParaRPr lang="fr-FR" dirty="0"/>
          </a:p>
        </p:txBody>
      </p:sp>
    </p:spTree>
    <p:extLst>
      <p:ext uri="{BB962C8B-B14F-4D97-AF65-F5344CB8AC3E}">
        <p14:creationId xmlns:p14="http://schemas.microsoft.com/office/powerpoint/2010/main" val="2147254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43</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44</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9289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22289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65288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55213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24/01/2025</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F5F5"/>
          </a:fgClr>
          <a:bgClr>
            <a:schemeClr val="bg1"/>
          </a:bgClr>
        </a:patt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24/01/2025</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b="1" noProof="1">
                <a:solidFill>
                  <a:srgbClr val="D65D35"/>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383753" y="981729"/>
            <a:ext cx="11448363" cy="4955203"/>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Multimodal Approaches for Search and Discovery of Archival Collections</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Prof. Taylor ARNOLD</a:t>
            </a:r>
          </a:p>
          <a:p>
            <a:r>
              <a:rPr lang="fr-FR" sz="2400" b="1" i="1" noProof="1">
                <a:solidFill>
                  <a:schemeClr val="bg1"/>
                </a:solidFill>
                <a:latin typeface="Calibri" panose="020F0502020204030204" pitchFamily="34" charset="0"/>
                <a:ea typeface="Palatino" pitchFamily="2" charset="77"/>
                <a:cs typeface="Calibri" panose="020F0502020204030204" pitchFamily="34" charset="0"/>
              </a:rPr>
              <a:t>University of Richmond </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000" b="1" noProof="1">
                <a:solidFill>
                  <a:schemeClr val="bg1"/>
                </a:solidFill>
                <a:latin typeface="Calibri" panose="020F0502020204030204" pitchFamily="34" charset="0"/>
                <a:ea typeface="Palatino" pitchFamily="2" charset="77"/>
                <a:cs typeface="Calibri" panose="020F0502020204030204" pitchFamily="34" charset="0"/>
              </a:rPr>
              <a:t>Approches Linguistiques Théoriques, Appliquées et Expérimentales : langues et cultures connectées</a:t>
            </a:r>
          </a:p>
          <a:p>
            <a:r>
              <a:rPr lang="fr-FR" sz="2000" noProof="1">
                <a:solidFill>
                  <a:schemeClr val="bg1"/>
                </a:solidFill>
                <a:latin typeface="Calibri" panose="020F0502020204030204" pitchFamily="34" charset="0"/>
                <a:ea typeface="Palatino" pitchFamily="2" charset="77"/>
                <a:cs typeface="Calibri" panose="020F0502020204030204" pitchFamily="34" charset="0"/>
              </a:rPr>
              <a:t>Université Paris Cité</a:t>
            </a:r>
          </a:p>
          <a:p>
            <a:r>
              <a:rPr lang="fr-FR" sz="2000" noProof="1">
                <a:solidFill>
                  <a:schemeClr val="bg1"/>
                </a:solidFill>
                <a:latin typeface="Calibri" panose="020F0502020204030204" pitchFamily="34" charset="0"/>
                <a:ea typeface="Palatino" pitchFamily="2" charset="77"/>
                <a:cs typeface="Calibri" panose="020F0502020204030204" pitchFamily="34" charset="0"/>
              </a:rPr>
              <a:t>Salle 720</a:t>
            </a:r>
          </a:p>
          <a:p>
            <a:r>
              <a:rPr lang="fr-FR" sz="2000" noProof="1">
                <a:solidFill>
                  <a:schemeClr val="bg1"/>
                </a:solidFill>
                <a:latin typeface="Calibri" panose="020F0502020204030204" pitchFamily="34" charset="0"/>
                <a:ea typeface="Palatino" pitchFamily="2" charset="77"/>
                <a:cs typeface="Calibri" panose="020F0502020204030204" pitchFamily="34" charset="0"/>
              </a:rPr>
              <a:t>Paris, France</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27 January 2025, 14h00 &gt; 15h00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477328"/>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about the theory and method of distant viewing,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4" y="2741045"/>
            <a:ext cx="5729535"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https://distantviewing.org/book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descr="Une image contenant personne, habits, intérieur, cuisine&#10;&#10;Description générée automatiquement">
            <a:extLst>
              <a:ext uri="{FF2B5EF4-FFF2-40B4-BE49-F238E27FC236}">
                <a16:creationId xmlns:a16="http://schemas.microsoft.com/office/drawing/2014/main" id="{BA150F29-9623-3CFB-9CF7-E10F614A6C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923330"/>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p:txBody>
      </p:sp>
      <p:sp>
        <p:nvSpPr>
          <p:cNvPr id="26" name="ZoneTexte 4">
            <a:extLst>
              <a:ext uri="{FF2B5EF4-FFF2-40B4-BE49-F238E27FC236}">
                <a16:creationId xmlns:a16="http://schemas.microsoft.com/office/drawing/2014/main" id="{74D36852-EBBE-51ED-A57A-FF5F22C4FC2A}"/>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8" name="ZoneTexte 27">
            <a:extLst>
              <a:ext uri="{FF2B5EF4-FFF2-40B4-BE49-F238E27FC236}">
                <a16:creationId xmlns:a16="http://schemas.microsoft.com/office/drawing/2014/main" id="{14C01DA7-0327-155B-8123-159538C92037}"/>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Tree>
    <p:extLst>
      <p:ext uri="{BB962C8B-B14F-4D97-AF65-F5344CB8AC3E}">
        <p14:creationId xmlns:p14="http://schemas.microsoft.com/office/powerpoint/2010/main" val="320760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p:txBody>
      </p:sp>
      <p:cxnSp>
        <p:nvCxnSpPr>
          <p:cNvPr id="7" name="Connecteur droit avec flèche 6">
            <a:extLst>
              <a:ext uri="{FF2B5EF4-FFF2-40B4-BE49-F238E27FC236}">
                <a16:creationId xmlns:a16="http://schemas.microsoft.com/office/drawing/2014/main" id="{5F2D5956-60F0-1EB6-7FEA-DE41442768E5}"/>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8579196-BC52-8D3B-94E3-5A30A08DB72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ADEC8FE-5F4F-BED0-E323-36C96C230BC9}"/>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AC29EAF-EFD0-9B41-75E8-8E2B5D22C256}"/>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1" name="ZoneTexte 10">
            <a:extLst>
              <a:ext uri="{FF2B5EF4-FFF2-40B4-BE49-F238E27FC236}">
                <a16:creationId xmlns:a16="http://schemas.microsoft.com/office/drawing/2014/main" id="{AF5A1540-6822-5E9A-C8FE-D87B1FFB7CFD}"/>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12" name="ZoneTexte 11">
            <a:extLst>
              <a:ext uri="{FF2B5EF4-FFF2-40B4-BE49-F238E27FC236}">
                <a16:creationId xmlns:a16="http://schemas.microsoft.com/office/drawing/2014/main" id="{DF5F2939-A037-660F-D0ED-2DE7E7591B4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13" name="ZoneTexte 12">
            <a:extLst>
              <a:ext uri="{FF2B5EF4-FFF2-40B4-BE49-F238E27FC236}">
                <a16:creationId xmlns:a16="http://schemas.microsoft.com/office/drawing/2014/main" id="{5A0304F8-B74D-513B-CB57-4AB81D5E5FE6}"/>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15" name="Connecteur droit avec flèche 14">
            <a:extLst>
              <a:ext uri="{FF2B5EF4-FFF2-40B4-BE49-F238E27FC236}">
                <a16:creationId xmlns:a16="http://schemas.microsoft.com/office/drawing/2014/main" id="{267E6C1C-21F6-3251-596D-38A033CC77B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4">
            <a:extLst>
              <a:ext uri="{FF2B5EF4-FFF2-40B4-BE49-F238E27FC236}">
                <a16:creationId xmlns:a16="http://schemas.microsoft.com/office/drawing/2014/main" id="{F6B83760-F11D-2815-13D4-0E1EC1E4FCD2}"/>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17" name="ZoneTexte 16">
            <a:extLst>
              <a:ext uri="{FF2B5EF4-FFF2-40B4-BE49-F238E27FC236}">
                <a16:creationId xmlns:a16="http://schemas.microsoft.com/office/drawing/2014/main" id="{8EE43E5A-8B72-81B6-9B44-0718076B254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18" name="ZoneTexte 17">
            <a:extLst>
              <a:ext uri="{FF2B5EF4-FFF2-40B4-BE49-F238E27FC236}">
                <a16:creationId xmlns:a16="http://schemas.microsoft.com/office/drawing/2014/main" id="{9D3B7342-BC2C-8FC1-6B9D-06E8F8A8E40A}"/>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19" name="ZoneTexte 18">
            <a:extLst>
              <a:ext uri="{FF2B5EF4-FFF2-40B4-BE49-F238E27FC236}">
                <a16:creationId xmlns:a16="http://schemas.microsoft.com/office/drawing/2014/main" id="{14CBFCBE-FF08-582C-B579-DA9302E046A8}"/>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0" name="Image 19" descr="Une image contenant personne, habits, intérieur, cuisine&#10;&#10;Description générée automatiquement">
            <a:extLst>
              <a:ext uri="{FF2B5EF4-FFF2-40B4-BE49-F238E27FC236}">
                <a16:creationId xmlns:a16="http://schemas.microsoft.com/office/drawing/2014/main" id="{A890609F-192A-6E72-6B6C-23616056C0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08CA218B-345A-8E59-C63A-7EB064147E0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62107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86232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p:txBody>
      </p:sp>
      <p:cxnSp>
        <p:nvCxnSpPr>
          <p:cNvPr id="14" name="Connecteur droit avec flèche 13">
            <a:extLst>
              <a:ext uri="{FF2B5EF4-FFF2-40B4-BE49-F238E27FC236}">
                <a16:creationId xmlns:a16="http://schemas.microsoft.com/office/drawing/2014/main" id="{709F9120-5E2B-41B2-693B-080B1A8568EF}"/>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66CD7F-3D70-5978-8A10-A07AF0DA3FE5}"/>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8FE4ADE-E7C7-8145-A286-893333AB0A50}"/>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93B103B-97AA-34B1-227D-71058821F073}"/>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41B6B1AC-1ECE-EA6C-F520-F0A3B6950CF2}"/>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7267D1A3-4060-703B-16E2-A9DFE80198F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EAAF2BD0-6769-54CE-E6B7-10722CCF4F12}"/>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0F921D75-4274-4A2F-AA86-8D9A6C1A722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45987DDA-D88E-DB49-C8EC-E4FCED4B79E7}"/>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54F9CB59-4166-AEEA-2DF0-B890C0E2891B}"/>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3613EA49-8F50-B057-B3C9-D6904F421B24}"/>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35F4FBCB-3501-BE3B-4CD8-7A02A8CC38D4}"/>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8" name="Image 27" descr="Une image contenant personne, habits, intérieur, cuisine&#10;&#10;Description générée automatiquement">
            <a:extLst>
              <a:ext uri="{FF2B5EF4-FFF2-40B4-BE49-F238E27FC236}">
                <a16:creationId xmlns:a16="http://schemas.microsoft.com/office/drawing/2014/main" id="{38BF1711-BD03-5838-EE7E-7297C7DBA8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B41AE9BA-C189-7876-11F1-EB6DA538574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0633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cxnSp>
        <p:nvCxnSpPr>
          <p:cNvPr id="14" name="Connecteur droit avec flèche 13">
            <a:extLst>
              <a:ext uri="{FF2B5EF4-FFF2-40B4-BE49-F238E27FC236}">
                <a16:creationId xmlns:a16="http://schemas.microsoft.com/office/drawing/2014/main" id="{938B98E6-BA74-BC7E-7413-386B5F891BA9}"/>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4D510E-C028-FCF8-001E-B6571DBBD03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C3496E5-F124-BC5D-CC1B-BA89C6C2AA24}"/>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18D677-95D2-C601-AA1D-F8410E2888D8}"/>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68081293-313F-9972-F9DB-CB1D632CA5B3}"/>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CB9275A4-E3C0-0CA2-F3D5-DE58BFD6EBC6}"/>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BDF11C85-FCA8-DA0E-4FDF-B001C8247ED1}"/>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7C7C3BD0-C37D-089B-24DF-A508606E5F0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F2D5F3B6-DB8B-3188-28B3-1818119627A5}"/>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19EC6CD2-8AB2-148B-057E-D9104D76E7D1}"/>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2D0FE36B-8B8C-AA32-C1BC-1EF3EACEE951}"/>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9" name="Image 28" descr="Une image contenant personne, habits, intérieur, cuisine&#10;&#10;Description générée automatiquement">
            <a:extLst>
              <a:ext uri="{FF2B5EF4-FFF2-40B4-BE49-F238E27FC236}">
                <a16:creationId xmlns:a16="http://schemas.microsoft.com/office/drawing/2014/main" id="{5A22FC09-05FC-32FF-226A-3FCF18D5EB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8D5D6EB6-AA19-6330-C81F-C4E1EECA0383}"/>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186360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Searching Visual Collections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Searching Visual Collections: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Unlike large commercial sites, which have the volume and resources to study user behavior, public digital collections have long been restricted to the kinds of search interfaces that they can create.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a long time, the only possibility was to build interfaces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 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Searching Visual Collections: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Searching Visual Collections: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4661587"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continues to be an important search and discovery tool. We have built in several faceted search and discovery methods in our interface for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are screenshots showing examples of searching the collection by photographer name (top) and the photo location (bottom).</a:t>
            </a:r>
          </a:p>
        </p:txBody>
      </p:sp>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pic>
        <p:nvPicPr>
          <p:cNvPr id="14" name="Image 13" descr="Une image contenant texte, capture d’écran, carte&#10;&#10;Description générée automatiquement">
            <a:extLst>
              <a:ext uri="{FF2B5EF4-FFF2-40B4-BE49-F238E27FC236}">
                <a16:creationId xmlns:a16="http://schemas.microsoft.com/office/drawing/2014/main" id="{998CCE76-D4E0-A839-5BDE-6E58DECDD3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7533" y="3597009"/>
            <a:ext cx="5201064" cy="2951397"/>
          </a:xfrm>
          <a:prstGeom prst="rect">
            <a:avLst/>
          </a:prstGeom>
          <a:effectLst>
            <a:outerShdw blurRad="50800" dist="50800" dir="1920000" algn="ctr" rotWithShape="0">
              <a:srgbClr val="000000">
                <a:alpha val="55050"/>
              </a:srgbClr>
            </a:outerShdw>
          </a:effectLst>
        </p:spPr>
      </p:pic>
      <p:pic>
        <p:nvPicPr>
          <p:cNvPr id="16" name="Image 15" descr="Une image contenant capture d’écran, texte, logiciel&#10;&#10;Description générée automatiquement">
            <a:extLst>
              <a:ext uri="{FF2B5EF4-FFF2-40B4-BE49-F238E27FC236}">
                <a16:creationId xmlns:a16="http://schemas.microsoft.com/office/drawing/2014/main" id="{2A63B2DA-61DF-C3C2-62EB-8D9AF0581B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7533" y="309595"/>
            <a:ext cx="5201064" cy="2951397"/>
          </a:xfrm>
          <a:prstGeom prst="rect">
            <a:avLst/>
          </a:prstGeom>
          <a:solidFill>
            <a:schemeClr val="tx2">
              <a:lumMod val="40000"/>
              <a:lumOff val="60000"/>
            </a:schemeClr>
          </a:solidFill>
          <a:effectLst>
            <a:outerShdw blurRad="50800" dist="50800" dir="1920000" algn="ctr" rotWithShape="0">
              <a:srgbClr val="000000">
                <a:alpha val="55050"/>
              </a:srgbClr>
            </a:outerShdw>
          </a:effectLst>
        </p:spPr>
      </p:pic>
    </p:spTree>
    <p:extLst>
      <p:ext uri="{BB962C8B-B14F-4D97-AF65-F5344CB8AC3E}">
        <p14:creationId xmlns:p14="http://schemas.microsoft.com/office/powerpoint/2010/main" val="93166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Multimodal AI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9869" y="673111"/>
            <a:ext cx="6293520" cy="419987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4474049"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take our example image from the DOCUMERICA collection to understand some of the possibilities of these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selected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GPT-4 Turbo model as it was the generally considered the most powerful available at the time of our project (May 2024).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provide the image along with a prompt suggesting the information that we would like the model to return.</a:t>
            </a:r>
          </a:p>
        </p:txBody>
      </p:sp>
      <p:sp>
        <p:nvSpPr>
          <p:cNvPr id="6" name="ZoneTexte 5">
            <a:extLst>
              <a:ext uri="{FF2B5EF4-FFF2-40B4-BE49-F238E27FC236}">
                <a16:creationId xmlns:a16="http://schemas.microsoft.com/office/drawing/2014/main" id="{3F43AD6A-22B5-B9C3-4EA5-066E2A8BFF04}"/>
              </a:ext>
            </a:extLst>
          </p:cNvPr>
          <p:cNvSpPr txBox="1"/>
          <p:nvPr/>
        </p:nvSpPr>
        <p:spPr>
          <a:xfrm>
            <a:off x="5319869" y="5073153"/>
            <a:ext cx="5202998" cy="923330"/>
          </a:xfrm>
          <a:prstGeom prst="rect">
            <a:avLst/>
          </a:prstGeom>
          <a:noFill/>
        </p:spPr>
        <p:txBody>
          <a:bodyPr wrap="square" rtlCol="0">
            <a:spAutoFit/>
          </a:bodyPr>
          <a:lstStyle/>
          <a:p>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Prompt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127071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84" y="1962808"/>
            <a:ext cx="1983037" cy="1323347"/>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Multimodal AI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4488868" y="256769"/>
            <a:ext cx="6693252" cy="64633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There are several different varieties of generative multimodal models. They can roughly be broken down into two varieties:</a:t>
            </a:r>
          </a:p>
        </p:txBody>
      </p:sp>
      <p:pic>
        <p:nvPicPr>
          <p:cNvPr id="12" name="Image 11" descr="Une image contenant croquis, clipart, conception, typographie&#10;&#10;Description générée automatiquement">
            <a:extLst>
              <a:ext uri="{FF2B5EF4-FFF2-40B4-BE49-F238E27FC236}">
                <a16:creationId xmlns:a16="http://schemas.microsoft.com/office/drawing/2014/main" id="{746C858B-4162-C2B3-1E37-AF53EC135BB2}"/>
              </a:ext>
            </a:extLst>
          </p:cNvPr>
          <p:cNvPicPr>
            <a:picLocks noChangeAspect="1"/>
          </p:cNvPicPr>
          <p:nvPr/>
        </p:nvPicPr>
        <p:blipFill>
          <a:blip r:embed="rId5"/>
          <a:stretch>
            <a:fillRect/>
          </a:stretch>
        </p:blipFill>
        <p:spPr>
          <a:xfrm>
            <a:off x="8805769" y="5078081"/>
            <a:ext cx="1404345" cy="1232884"/>
          </a:xfrm>
          <a:prstGeom prst="rect">
            <a:avLst/>
          </a:prstGeom>
        </p:spPr>
      </p:pic>
      <p:pic>
        <p:nvPicPr>
          <p:cNvPr id="13" name="Image 12" descr="Une image contenant personne, habits, intérieur, cuisine&#10;&#10;Description générée automatiquement">
            <a:extLst>
              <a:ext uri="{FF2B5EF4-FFF2-40B4-BE49-F238E27FC236}">
                <a16:creationId xmlns:a16="http://schemas.microsoft.com/office/drawing/2014/main" id="{AA338852-4873-75F1-4DB9-1A0321507B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92800" y="1962807"/>
            <a:ext cx="1983037" cy="1323347"/>
          </a:xfrm>
          <a:prstGeom prst="rect">
            <a:avLst/>
          </a:prstGeom>
        </p:spPr>
      </p:pic>
      <p:cxnSp>
        <p:nvCxnSpPr>
          <p:cNvPr id="15" name="Connecteur droit avec flèche 14">
            <a:extLst>
              <a:ext uri="{FF2B5EF4-FFF2-40B4-BE49-F238E27FC236}">
                <a16:creationId xmlns:a16="http://schemas.microsoft.com/office/drawing/2014/main" id="{A59C1ABA-309A-8929-5AE2-C7B4C0057119}"/>
              </a:ext>
            </a:extLst>
          </p:cNvPr>
          <p:cNvCxnSpPr>
            <a:cxnSpLocks/>
          </p:cNvCxnSpPr>
          <p:nvPr/>
        </p:nvCxnSpPr>
        <p:spPr>
          <a:xfrm>
            <a:off x="7984318" y="3429000"/>
            <a:ext cx="1319616" cy="15423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A54B551-C8D2-53BE-AE6D-5195DF8AEAA0}"/>
              </a:ext>
            </a:extLst>
          </p:cNvPr>
          <p:cNvSpPr txBox="1"/>
          <p:nvPr/>
        </p:nvSpPr>
        <p:spPr>
          <a:xfrm>
            <a:off x="1096867" y="5386746"/>
            <a:ext cx="3860724" cy="307777"/>
          </a:xfrm>
          <a:prstGeom prst="rect">
            <a:avLst/>
          </a:prstGeom>
          <a:noFill/>
        </p:spPr>
        <p:txBody>
          <a:bodyPr wrap="square" rtlCol="0">
            <a:spAutoFit/>
          </a:bodyPr>
          <a:lstStyle/>
          <a:p>
            <a:pPr algn="ctr"/>
            <a:r>
              <a:rPr lang="en-US" sz="1400"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a:t>
            </a:r>
          </a:p>
        </p:txBody>
      </p:sp>
      <p:sp>
        <p:nvSpPr>
          <p:cNvPr id="18" name="ZoneTexte 17">
            <a:extLst>
              <a:ext uri="{FF2B5EF4-FFF2-40B4-BE49-F238E27FC236}">
                <a16:creationId xmlns:a16="http://schemas.microsoft.com/office/drawing/2014/main" id="{06DF5A82-FC68-2940-B816-00E78AEEC15F}"/>
              </a:ext>
            </a:extLst>
          </p:cNvPr>
          <p:cNvSpPr txBox="1"/>
          <p:nvPr/>
        </p:nvSpPr>
        <p:spPr>
          <a:xfrm>
            <a:off x="2622014" y="2372451"/>
            <a:ext cx="2335577"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 PROMPT</a:t>
            </a:r>
          </a:p>
        </p:txBody>
      </p:sp>
      <p:cxnSp>
        <p:nvCxnSpPr>
          <p:cNvPr id="19" name="Connecteur droit avec flèche 18">
            <a:extLst>
              <a:ext uri="{FF2B5EF4-FFF2-40B4-BE49-F238E27FC236}">
                <a16:creationId xmlns:a16="http://schemas.microsoft.com/office/drawing/2014/main" id="{51D25D5C-8875-8E16-4A7C-4091DB62AD4A}"/>
              </a:ext>
            </a:extLst>
          </p:cNvPr>
          <p:cNvCxnSpPr/>
          <p:nvPr/>
        </p:nvCxnSpPr>
        <p:spPr>
          <a:xfrm>
            <a:off x="2769978" y="3683785"/>
            <a:ext cx="0" cy="15423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ZoneTexte 19">
            <a:extLst>
              <a:ext uri="{FF2B5EF4-FFF2-40B4-BE49-F238E27FC236}">
                <a16:creationId xmlns:a16="http://schemas.microsoft.com/office/drawing/2014/main" id="{B5DE6EDF-9979-F730-E6C0-228F24879511}"/>
              </a:ext>
            </a:extLst>
          </p:cNvPr>
          <p:cNvSpPr txBox="1"/>
          <p:nvPr/>
        </p:nvSpPr>
        <p:spPr>
          <a:xfrm>
            <a:off x="1602189" y="1254594"/>
            <a:ext cx="2335577" cy="646331"/>
          </a:xfrm>
          <a:prstGeom prst="rect">
            <a:avLst/>
          </a:prstGeom>
          <a:noFill/>
        </p:spPr>
        <p:txBody>
          <a:bodyPr wrap="square" rtlCol="0">
            <a:spAutoFit/>
          </a:bodyPr>
          <a:lstStyle/>
          <a:p>
            <a:pPr algn="ctr"/>
            <a:r>
              <a:rPr lang="en-US" sz="3600" b="1" dirty="0">
                <a:solidFill>
                  <a:srgbClr val="C00000"/>
                </a:solidFill>
                <a:latin typeface="Palatino" pitchFamily="2" charset="77"/>
                <a:ea typeface="Palatino" pitchFamily="2" charset="77"/>
                <a:cs typeface="Calibri" panose="020F0502020204030204" pitchFamily="34" charset="0"/>
              </a:rPr>
              <a:t>MLLMs</a:t>
            </a:r>
          </a:p>
        </p:txBody>
      </p:sp>
      <p:sp>
        <p:nvSpPr>
          <p:cNvPr id="21" name="ZoneTexte 20">
            <a:extLst>
              <a:ext uri="{FF2B5EF4-FFF2-40B4-BE49-F238E27FC236}">
                <a16:creationId xmlns:a16="http://schemas.microsoft.com/office/drawing/2014/main" id="{AE10B081-201B-F972-1ACE-7C2EC03BE93F}"/>
              </a:ext>
            </a:extLst>
          </p:cNvPr>
          <p:cNvSpPr txBox="1"/>
          <p:nvPr/>
        </p:nvSpPr>
        <p:spPr>
          <a:xfrm>
            <a:off x="7792824" y="1223819"/>
            <a:ext cx="3203306" cy="646331"/>
          </a:xfrm>
          <a:prstGeom prst="rect">
            <a:avLst/>
          </a:prstGeom>
          <a:noFill/>
        </p:spPr>
        <p:txBody>
          <a:bodyPr wrap="square" rtlCol="0">
            <a:spAutoFit/>
          </a:bodyPr>
          <a:lstStyle/>
          <a:p>
            <a:pPr algn="ctr"/>
            <a:r>
              <a:rPr lang="en-US" sz="3600" b="1" dirty="0">
                <a:solidFill>
                  <a:srgbClr val="C00000"/>
                </a:solidFill>
                <a:latin typeface="Palatino" pitchFamily="2" charset="77"/>
                <a:ea typeface="Palatino" pitchFamily="2" charset="77"/>
                <a:cs typeface="Calibri" panose="020F0502020204030204" pitchFamily="34" charset="0"/>
              </a:rPr>
              <a:t>CLIP / SigLIP</a:t>
            </a:r>
          </a:p>
        </p:txBody>
      </p:sp>
      <p:sp>
        <p:nvSpPr>
          <p:cNvPr id="22" name="ZoneTexte 21">
            <a:extLst>
              <a:ext uri="{FF2B5EF4-FFF2-40B4-BE49-F238E27FC236}">
                <a16:creationId xmlns:a16="http://schemas.microsoft.com/office/drawing/2014/main" id="{66E57645-6539-25AD-EB71-6D1DA313287C}"/>
              </a:ext>
            </a:extLst>
          </p:cNvPr>
          <p:cNvSpPr txBox="1"/>
          <p:nvPr/>
        </p:nvSpPr>
        <p:spPr>
          <a:xfrm>
            <a:off x="9311217" y="2766343"/>
            <a:ext cx="2653798" cy="461665"/>
          </a:xfrm>
          <a:prstGeom prst="rect">
            <a:avLst/>
          </a:prstGeom>
          <a:noFill/>
        </p:spPr>
        <p:txBody>
          <a:bodyPr wrap="square" rtlCol="0">
            <a:spAutoFit/>
          </a:bodyPr>
          <a:lstStyle/>
          <a:p>
            <a:pPr algn="ctr"/>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“A bottle of milk”</a:t>
            </a:r>
          </a:p>
        </p:txBody>
      </p:sp>
      <p:cxnSp>
        <p:nvCxnSpPr>
          <p:cNvPr id="24" name="Connecteur droit avec flèche 23">
            <a:extLst>
              <a:ext uri="{FF2B5EF4-FFF2-40B4-BE49-F238E27FC236}">
                <a16:creationId xmlns:a16="http://schemas.microsoft.com/office/drawing/2014/main" id="{39B8EB5D-8CBE-424F-1F44-F36AC59DC3B6}"/>
              </a:ext>
            </a:extLst>
          </p:cNvPr>
          <p:cNvCxnSpPr>
            <a:cxnSpLocks/>
          </p:cNvCxnSpPr>
          <p:nvPr/>
        </p:nvCxnSpPr>
        <p:spPr>
          <a:xfrm flipH="1">
            <a:off x="9422022" y="3374118"/>
            <a:ext cx="1216094" cy="15972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93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5" name="ZoneTexte 4">
            <a:extLst>
              <a:ext uri="{FF2B5EF4-FFF2-40B4-BE49-F238E27FC236}">
                <a16:creationId xmlns:a16="http://schemas.microsoft.com/office/drawing/2014/main" id="{F02ABCA5-1101-9992-A2C4-0DB47A2DB55C}"/>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3451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SigLIP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4B2BA9C0-0F9A-70F3-9B36-81E55220B598}"/>
              </a:ext>
            </a:extLst>
          </p:cNvPr>
          <p:cNvSpPr txBox="1"/>
          <p:nvPr/>
        </p:nvSpPr>
        <p:spPr>
          <a:xfrm>
            <a:off x="5429442" y="2228539"/>
            <a:ext cx="6673471" cy="1938992"/>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“Glass bottles”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2.66</a:t>
            </a: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a:t>
            </a:r>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Milk”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11.55</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“Bottle filling factory”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18.39</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“Milk bottles in a factory”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32.15</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“A man filling bottles of milk”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98.57</a:t>
            </a:r>
          </a:p>
        </p:txBody>
      </p:sp>
    </p:spTree>
    <p:extLst>
      <p:ext uri="{BB962C8B-B14F-4D97-AF65-F5344CB8AC3E}">
        <p14:creationId xmlns:p14="http://schemas.microsoft.com/office/powerpoint/2010/main" val="2455213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New Possibilities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New Approach</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794147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then allow users to search the contents of the collection against terms found anywhere in any of the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On the right are the three images that match the query “milk bottle”</a:t>
            </a:r>
          </a:p>
        </p:txBody>
      </p:sp>
      <p:pic>
        <p:nvPicPr>
          <p:cNvPr id="3074" name="Picture 2">
            <a:extLst>
              <a:ext uri="{FF2B5EF4-FFF2-40B4-BE49-F238E27FC236}">
                <a16:creationId xmlns:a16="http://schemas.microsoft.com/office/drawing/2014/main" id="{CAE31361-B345-C48B-53F7-22A748F9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288" y="837568"/>
            <a:ext cx="3203407" cy="21409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4CC35CF-B10D-B784-117F-529BB7B61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588" y="230773"/>
            <a:ext cx="1854724" cy="27477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860F984-4FA9-1334-BFFF-6F5E95CF3C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289" y="3106215"/>
            <a:ext cx="5190680" cy="352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2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1036290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MLLMs For Search +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SigLIP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Models such as SigLIP also offer an approach to search and discovery of visual image. We can allow users to write a search query, apply the embedding, and then display images from the most to the least similar.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On the right are the images that most closely match the query “milk bottle”</a:t>
            </a:r>
          </a:p>
        </p:txBody>
      </p:sp>
      <p:pic>
        <p:nvPicPr>
          <p:cNvPr id="3074" name="Picture 2">
            <a:extLst>
              <a:ext uri="{FF2B5EF4-FFF2-40B4-BE49-F238E27FC236}">
                <a16:creationId xmlns:a16="http://schemas.microsoft.com/office/drawing/2014/main" id="{CAE31361-B345-C48B-53F7-22A748F9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289" y="868989"/>
            <a:ext cx="3249376" cy="21716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4CC35CF-B10D-B784-117F-529BB7B61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76" y="3135175"/>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9011D7F-642E-72E6-BF27-568746D6C0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076" y="991845"/>
            <a:ext cx="3050339" cy="20488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C269F2-C5D1-5843-87AE-225B981E8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6215" y="3135175"/>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5F1AF0B-6BE8-2055-41CF-2AC84314A2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3354" y="3135175"/>
            <a:ext cx="1553516" cy="2256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10B2D45-5DE5-7A2E-EBB2-2A3D8BC216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0790" y="3135176"/>
            <a:ext cx="1526875" cy="22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84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73222" y="1509955"/>
            <a:ext cx="4923347" cy="2585323"/>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74211" y="5281606"/>
            <a:ext cx="5824870" cy="1067808"/>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954862" y="4678709"/>
            <a:ext cx="4051593" cy="461665"/>
          </a:xfrm>
          <a:prstGeom prst="rect">
            <a:avLst/>
          </a:prstGeom>
          <a:noFill/>
        </p:spPr>
        <p:txBody>
          <a:bodyPr wrap="square" rtlCol="0">
            <a:spAutoFit/>
          </a:bodyPr>
          <a:lstStyle/>
          <a:p>
            <a:pPr algn="ctr"/>
            <a:r>
              <a:rPr lang="fr-FR" sz="2400" b="1" noProof="1">
                <a:solidFill>
                  <a:srgbClr val="FFC000"/>
                </a:solidFill>
                <a:latin typeface="Palatino" pitchFamily="2" charset="77"/>
                <a:ea typeface="Palatino" pitchFamily="2" charset="77"/>
                <a:cs typeface="Calibri" panose="020F0502020204030204" pitchFamily="34" charset="0"/>
              </a:rPr>
              <a:t>https://distantviewing.org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pic>
        <p:nvPicPr>
          <p:cNvPr id="8" name="Image 7" descr="Une image contenant texte, capture d’écran, Police, document&#10;&#10;Description générée automatiquement">
            <a:extLst>
              <a:ext uri="{FF2B5EF4-FFF2-40B4-BE49-F238E27FC236}">
                <a16:creationId xmlns:a16="http://schemas.microsoft.com/office/drawing/2014/main" id="{8DE80424-5B0D-7503-F9FD-1314BA56D0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9669" y="307248"/>
            <a:ext cx="4051592" cy="4602293"/>
          </a:xfrm>
          <a:prstGeom prst="rect">
            <a:avLst/>
          </a:prstGeom>
        </p:spPr>
      </p:pic>
    </p:spTree>
    <p:extLst>
      <p:ext uri="{BB962C8B-B14F-4D97-AF65-F5344CB8AC3E}">
        <p14:creationId xmlns:p14="http://schemas.microsoft.com/office/powerpoint/2010/main" val="1262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SigLIP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570D4994-2909-60B5-73A6-37293F1AADC1}"/>
              </a:ext>
            </a:extLst>
          </p:cNvPr>
          <p:cNvSpPr txBox="1"/>
          <p:nvPr/>
        </p:nvSpPr>
        <p:spPr>
          <a:xfrm>
            <a:off x="362355" y="834468"/>
            <a:ext cx="4892692"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for alternative terminologies that may have a different level of specificity (i.e., animal &gt; sheep &gt; lamb).</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query complex phrases that include colors, numbers, and positions.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Returns an ordering of the results, which allows for finding the “best” fits for topics popular across the corpus.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control over potentially negative queries and their results.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Difficult/impossible to find a cut-off value that indicates how many total matches there are in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a fixed rescaled size of the image. Difficulties with complex, high-resolution images (break them up?).</a:t>
            </a:r>
          </a:p>
        </p:txBody>
      </p:sp>
      <p:pic>
        <p:nvPicPr>
          <p:cNvPr id="6" name="Picture 2">
            <a:extLst>
              <a:ext uri="{FF2B5EF4-FFF2-40B4-BE49-F238E27FC236}">
                <a16:creationId xmlns:a16="http://schemas.microsoft.com/office/drawing/2014/main" id="{AC9C323C-D84A-CFFE-617D-1E2C9B230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116" y="979157"/>
            <a:ext cx="3249376" cy="2171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45C0C66-F076-3698-2FB1-CAA14CC96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8903"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533AF5B-B017-2696-3825-1AC0FCC0A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8903" y="1102013"/>
            <a:ext cx="3050339" cy="20488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216CBE9-679E-0B24-0468-E01CF6EFB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6042"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E65686A-8BDB-FDDE-29F3-ECA94AE379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3181" y="3245343"/>
            <a:ext cx="1553516" cy="22566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705805E9-CBEA-F078-DEA0-9AEA3A796E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70617" y="3245344"/>
            <a:ext cx="1526875" cy="22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3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
        <p:nvSpPr>
          <p:cNvPr id="5" name="ZoneTexte 3">
            <a:extLst>
              <a:ext uri="{FF2B5EF4-FFF2-40B4-BE49-F238E27FC236}">
                <a16:creationId xmlns:a16="http://schemas.microsoft.com/office/drawing/2014/main" id="{8241D4F4-C87B-7198-55C3-446E5BB9DEFA}"/>
              </a:ext>
            </a:extLst>
          </p:cNvPr>
          <p:cNvSpPr txBox="1"/>
          <p:nvPr/>
        </p:nvSpPr>
        <p:spPr>
          <a:xfrm>
            <a:off x="4750674" y="4520251"/>
            <a:ext cx="6985657" cy="584775"/>
          </a:xfrm>
          <a:prstGeom prst="rect">
            <a:avLst/>
          </a:prstGeom>
          <a:noFill/>
        </p:spPr>
        <p:txBody>
          <a:bodyPr wrap="square" rtlCol="0">
            <a:spAutoFit/>
          </a:bodyPr>
          <a:lstStyle/>
          <a:p>
            <a:pPr algn="ctr"/>
            <a:r>
              <a:rPr lang="fr-FR" sz="3200" b="1" noProof="1">
                <a:solidFill>
                  <a:srgbClr val="8EC035"/>
                </a:solidFill>
                <a:latin typeface="Calibri" panose="020F0502020204030204" pitchFamily="34" charset="0"/>
                <a:ea typeface="Palatino" pitchFamily="2" charset="77"/>
                <a:cs typeface="Calibri" panose="020F0502020204030204" pitchFamily="34" charset="0"/>
              </a:rPr>
              <a:t>https://digitialdocumerica.org</a:t>
            </a:r>
            <a:endParaRPr lang="fr-FR" sz="3000" b="1" noProof="1">
              <a:solidFill>
                <a:srgbClr val="8EC0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3046205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7" name="Image 6" descr="Une image contenant texte, capture d’écran, Site web, Page web&#10;&#10;Description générée automatiquement">
            <a:extLst>
              <a:ext uri="{FF2B5EF4-FFF2-40B4-BE49-F238E27FC236}">
                <a16:creationId xmlns:a16="http://schemas.microsoft.com/office/drawing/2014/main" id="{4879EC67-28FE-FC1D-4708-C00ECC6E0BE8}"/>
              </a:ext>
            </a:extLst>
          </p:cNvPr>
          <p:cNvPicPr>
            <a:picLocks noChangeAspect="1"/>
          </p:cNvPicPr>
          <p:nvPr/>
        </p:nvPicPr>
        <p:blipFill>
          <a:blip r:embed="rId4"/>
          <a:stretch>
            <a:fillRect/>
          </a:stretch>
        </p:blipFill>
        <p:spPr>
          <a:xfrm>
            <a:off x="1154972" y="738129"/>
            <a:ext cx="9740709" cy="5527465"/>
          </a:xfrm>
          <a:prstGeom prst="rect">
            <a:avLst/>
          </a:prstGeom>
        </p:spPr>
      </p:pic>
    </p:spTree>
    <p:extLst>
      <p:ext uri="{BB962C8B-B14F-4D97-AF65-F5344CB8AC3E}">
        <p14:creationId xmlns:p14="http://schemas.microsoft.com/office/powerpoint/2010/main" val="170259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7" name="Image 6" descr="Une image contenant logiciel, Site web, Page web, Logiciel multimédia&#10;&#10;Description générée automatiquement">
            <a:extLst>
              <a:ext uri="{FF2B5EF4-FFF2-40B4-BE49-F238E27FC236}">
                <a16:creationId xmlns:a16="http://schemas.microsoft.com/office/drawing/2014/main" id="{7F1E8B2C-07FB-C554-D7E2-D78A52CD235A}"/>
              </a:ext>
            </a:extLst>
          </p:cNvPr>
          <p:cNvPicPr>
            <a:picLocks noChangeAspect="1"/>
          </p:cNvPicPr>
          <p:nvPr/>
        </p:nvPicPr>
        <p:blipFill>
          <a:blip r:embed="rId4"/>
          <a:stretch>
            <a:fillRect/>
          </a:stretch>
        </p:blipFill>
        <p:spPr>
          <a:xfrm>
            <a:off x="1188332" y="644094"/>
            <a:ext cx="9815335" cy="5569812"/>
          </a:xfrm>
          <a:prstGeom prst="rect">
            <a:avLst/>
          </a:prstGeom>
        </p:spPr>
      </p:pic>
    </p:spTree>
    <p:extLst>
      <p:ext uri="{BB962C8B-B14F-4D97-AF65-F5344CB8AC3E}">
        <p14:creationId xmlns:p14="http://schemas.microsoft.com/office/powerpoint/2010/main" val="293330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7" name="Image 6" descr="Une image contenant texte, logiciel, capture d’écran, conception&#10;&#10;Description générée automatiquement">
            <a:extLst>
              <a:ext uri="{FF2B5EF4-FFF2-40B4-BE49-F238E27FC236}">
                <a16:creationId xmlns:a16="http://schemas.microsoft.com/office/drawing/2014/main" id="{577C7FF3-87DB-B43C-D962-D4E3AA5D3378}"/>
              </a:ext>
            </a:extLst>
          </p:cNvPr>
          <p:cNvPicPr>
            <a:picLocks noChangeAspect="1"/>
          </p:cNvPicPr>
          <p:nvPr/>
        </p:nvPicPr>
        <p:blipFill>
          <a:blip r:embed="rId4"/>
          <a:stretch>
            <a:fillRect/>
          </a:stretch>
        </p:blipFill>
        <p:spPr>
          <a:xfrm>
            <a:off x="1258696" y="684022"/>
            <a:ext cx="9674608" cy="5489955"/>
          </a:xfrm>
          <a:prstGeom prst="rect">
            <a:avLst/>
          </a:prstGeom>
        </p:spPr>
      </p:pic>
    </p:spTree>
    <p:extLst>
      <p:ext uri="{BB962C8B-B14F-4D97-AF65-F5344CB8AC3E}">
        <p14:creationId xmlns:p14="http://schemas.microsoft.com/office/powerpoint/2010/main" val="4220176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7" name="Image 6" descr="Une image contenant logiciel, Site web, Page web, Logiciel multimédia&#10;&#10;Description générée automatiquement">
            <a:extLst>
              <a:ext uri="{FF2B5EF4-FFF2-40B4-BE49-F238E27FC236}">
                <a16:creationId xmlns:a16="http://schemas.microsoft.com/office/drawing/2014/main" id="{965E7DDE-C747-351B-C4BD-385603EAF123}"/>
              </a:ext>
            </a:extLst>
          </p:cNvPr>
          <p:cNvPicPr>
            <a:picLocks noChangeAspect="1"/>
          </p:cNvPicPr>
          <p:nvPr/>
        </p:nvPicPr>
        <p:blipFill>
          <a:blip r:embed="rId4"/>
          <a:stretch>
            <a:fillRect/>
          </a:stretch>
        </p:blipFill>
        <p:spPr>
          <a:xfrm>
            <a:off x="1500682" y="821340"/>
            <a:ext cx="9190636" cy="5215320"/>
          </a:xfrm>
          <a:prstGeom prst="rect">
            <a:avLst/>
          </a:prstGeom>
        </p:spPr>
      </p:pic>
    </p:spTree>
    <p:extLst>
      <p:ext uri="{BB962C8B-B14F-4D97-AF65-F5344CB8AC3E}">
        <p14:creationId xmlns:p14="http://schemas.microsoft.com/office/powerpoint/2010/main" val="340625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8. Quantitative Evaluation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Symmetric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2151960" y="3801519"/>
            <a:ext cx="7888077"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addition to the potential that we see from looking at a few example, it’s useful to also do some quantitative analysis of the results to compare the image-based and multimodal-based embeddings.</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Here, we see the proportions of recommendations that are symmetric, seeing that the multimodal-based recommendations more consistently match in two dimensions. For 15-25 recommendations, the probability of having a symmetric link is about double that of the image-based method.</a:t>
            </a:r>
          </a:p>
        </p:txBody>
      </p:sp>
      <p:pic>
        <p:nvPicPr>
          <p:cNvPr id="6" name="Image 5" descr="Une image contenant texte, Police, capture d’écran, blanc&#10;&#10;Description générée automatiquement">
            <a:extLst>
              <a:ext uri="{FF2B5EF4-FFF2-40B4-BE49-F238E27FC236}">
                <a16:creationId xmlns:a16="http://schemas.microsoft.com/office/drawing/2014/main" id="{4F76E6D9-E37B-F42B-A5C4-8E8A39536705}"/>
              </a:ext>
            </a:extLst>
          </p:cNvPr>
          <p:cNvPicPr>
            <a:picLocks noChangeAspect="1"/>
          </p:cNvPicPr>
          <p:nvPr/>
        </p:nvPicPr>
        <p:blipFill>
          <a:blip r:embed="rId4"/>
          <a:stretch>
            <a:fillRect/>
          </a:stretch>
        </p:blipFill>
        <p:spPr>
          <a:xfrm>
            <a:off x="821439" y="1108742"/>
            <a:ext cx="10549121" cy="2349408"/>
          </a:xfrm>
          <a:prstGeom prst="rect">
            <a:avLst/>
          </a:prstGeom>
        </p:spPr>
      </p:pic>
    </p:spTree>
    <p:extLst>
      <p:ext uri="{BB962C8B-B14F-4D97-AF65-F5344CB8AC3E}">
        <p14:creationId xmlns:p14="http://schemas.microsoft.com/office/powerpoint/2010/main" val="24668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Comparing Image- and Multimodal-Embeddings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16E2A8C8-D87C-BBD0-437A-E6A3385C7730}"/>
              </a:ext>
            </a:extLst>
          </p:cNvPr>
          <p:cNvPicPr>
            <a:picLocks noChangeAspect="1"/>
          </p:cNvPicPr>
          <p:nvPr/>
        </p:nvPicPr>
        <p:blipFill>
          <a:blip r:embed="rId4"/>
          <a:stretch>
            <a:fillRect/>
          </a:stretch>
        </p:blipFill>
        <p:spPr>
          <a:xfrm>
            <a:off x="1896177" y="731953"/>
            <a:ext cx="8606042" cy="3363629"/>
          </a:xfrm>
          <a:prstGeom prst="rect">
            <a:avLst/>
          </a:prstGeom>
        </p:spPr>
      </p:pic>
      <p:sp>
        <p:nvSpPr>
          <p:cNvPr id="8" name="ZoneTexte 7">
            <a:extLst>
              <a:ext uri="{FF2B5EF4-FFF2-40B4-BE49-F238E27FC236}">
                <a16:creationId xmlns:a16="http://schemas.microsoft.com/office/drawing/2014/main" id="{360708AA-0BB2-B0AA-018F-555D012694FC}"/>
              </a:ext>
            </a:extLst>
          </p:cNvPr>
          <p:cNvSpPr txBox="1"/>
          <p:nvPr/>
        </p:nvSpPr>
        <p:spPr>
          <a:xfrm>
            <a:off x="2573104" y="4281222"/>
            <a:ext cx="7045792" cy="2031325"/>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can also see the overlap between the visual and multimodal recommendations. We would hope, and in fact see, that there is some overlap (good, because we know the visual recommendations do find interesting links) but that the multimodal approach mostly offers different links than those based on only images (indicating that this is an importantly different technique from previous methods).</a:t>
            </a:r>
          </a:p>
        </p:txBody>
      </p:sp>
    </p:spTree>
    <p:extLst>
      <p:ext uri="{BB962C8B-B14F-4D97-AF65-F5344CB8AC3E}">
        <p14:creationId xmlns:p14="http://schemas.microsoft.com/office/powerpoint/2010/main" val="907256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6" name="Image 5" descr="Une image contenant texte, Police, capture d’écran, blanc&#10;&#10;Description générée automatiquement">
            <a:extLst>
              <a:ext uri="{FF2B5EF4-FFF2-40B4-BE49-F238E27FC236}">
                <a16:creationId xmlns:a16="http://schemas.microsoft.com/office/drawing/2014/main" id="{D6221CF7-3898-D1B4-1456-D304FFC52BEC}"/>
              </a:ext>
            </a:extLst>
          </p:cNvPr>
          <p:cNvPicPr>
            <a:picLocks noChangeAspect="1"/>
          </p:cNvPicPr>
          <p:nvPr/>
        </p:nvPicPr>
        <p:blipFill>
          <a:blip r:embed="rId4"/>
          <a:stretch>
            <a:fillRect/>
          </a:stretch>
        </p:blipFill>
        <p:spPr>
          <a:xfrm>
            <a:off x="1255165" y="834467"/>
            <a:ext cx="9681669" cy="2897682"/>
          </a:xfrm>
          <a:prstGeom prst="rect">
            <a:avLst/>
          </a:prstGeom>
        </p:spPr>
      </p:pic>
      <p:sp>
        <p:nvSpPr>
          <p:cNvPr id="8" name="ZoneTexte 7">
            <a:extLst>
              <a:ext uri="{FF2B5EF4-FFF2-40B4-BE49-F238E27FC236}">
                <a16:creationId xmlns:a16="http://schemas.microsoft.com/office/drawing/2014/main" id="{BEF7285D-B902-28F4-E4EB-CEE094990685}"/>
              </a:ext>
            </a:extLst>
          </p:cNvPr>
          <p:cNvSpPr txBox="1"/>
          <p:nvPr/>
        </p:nvSpPr>
        <p:spPr>
          <a:xfrm>
            <a:off x="2348348" y="3940326"/>
            <a:ext cx="7495302" cy="1754326"/>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Finally, let’s see how much the tags associated with each of the sets of recommendations relates to the images. Here, we took a set of 100 recommendations and manually determined which links were valid.</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see that the the generated tags are useful for describing both image-based* and multimodal-based recommendations.</a:t>
            </a:r>
          </a:p>
        </p:txBody>
      </p:sp>
      <p:sp>
        <p:nvSpPr>
          <p:cNvPr id="9" name="ZoneTexte 8">
            <a:extLst>
              <a:ext uri="{FF2B5EF4-FFF2-40B4-BE49-F238E27FC236}">
                <a16:creationId xmlns:a16="http://schemas.microsoft.com/office/drawing/2014/main" id="{FF5435FE-5AFB-7829-55B3-F2A3957260D1}"/>
              </a:ext>
            </a:extLst>
          </p:cNvPr>
          <p:cNvSpPr txBox="1"/>
          <p:nvPr/>
        </p:nvSpPr>
        <p:spPr>
          <a:xfrm>
            <a:off x="6095999" y="5841254"/>
            <a:ext cx="5639305" cy="738664"/>
          </a:xfrm>
          <a:prstGeom prst="rect">
            <a:avLst/>
          </a:prstGeom>
          <a:noFill/>
        </p:spPr>
        <p:txBody>
          <a:bodyPr wrap="square" rtlCol="0">
            <a:spAutoFit/>
          </a:bodyPr>
          <a:lstStyle/>
          <a:p>
            <a:pPr algn="just"/>
            <a:r>
              <a:rPr lang="en-US" sz="1400" dirty="0">
                <a:solidFill>
                  <a:schemeClr val="bg1">
                    <a:lumMod val="75000"/>
                  </a:schemeClr>
                </a:solidFill>
                <a:latin typeface="Palatino" pitchFamily="2" charset="77"/>
                <a:ea typeface="Palatino" pitchFamily="2" charset="77"/>
                <a:cs typeface="Calibri" panose="020F0502020204030204" pitchFamily="34" charset="0"/>
              </a:rPr>
              <a:t>* The image-based tags use recommendations from the image embeddings but keywords from the multimodal model. These are not available with a visual-only approach.</a:t>
            </a:r>
          </a:p>
        </p:txBody>
      </p:sp>
    </p:spTree>
    <p:extLst>
      <p:ext uri="{BB962C8B-B14F-4D97-AF65-F5344CB8AC3E}">
        <p14:creationId xmlns:p14="http://schemas.microsoft.com/office/powerpoint/2010/main" val="385742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9. 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09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44340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164411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1549681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the era of large language models, understanding the implications of the theory of distant viewing is more important than ever.</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97773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496400" y="360709"/>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6" name="ZoneTexte 3">
            <a:extLst>
              <a:ext uri="{FF2B5EF4-FFF2-40B4-BE49-F238E27FC236}">
                <a16:creationId xmlns:a16="http://schemas.microsoft.com/office/drawing/2014/main" id="{DB7124DE-4B82-B8B5-CFE2-DD0E46772C14}"/>
              </a:ext>
            </a:extLst>
          </p:cNvPr>
          <p:cNvSpPr txBox="1"/>
          <p:nvPr/>
        </p:nvSpPr>
        <p:spPr>
          <a:xfrm>
            <a:off x="1671706" y="1870665"/>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1343095" y="3586092"/>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pic>
        <p:nvPicPr>
          <p:cNvPr id="10" name="Image 9" descr="Une image contenant texte, lettre, Police, capture d’écran&#10;&#10;Description générée automatiquement">
            <a:extLst>
              <a:ext uri="{FF2B5EF4-FFF2-40B4-BE49-F238E27FC236}">
                <a16:creationId xmlns:a16="http://schemas.microsoft.com/office/drawing/2014/main" id="{531A9809-A5E8-2F0F-26B6-5D81E6A2F8A2}"/>
              </a:ext>
            </a:extLst>
          </p:cNvPr>
          <p:cNvPicPr>
            <a:picLocks noChangeAspect="1"/>
          </p:cNvPicPr>
          <p:nvPr/>
        </p:nvPicPr>
        <p:blipFill>
          <a:blip r:embed="rId4"/>
          <a:stretch>
            <a:fillRect/>
          </a:stretch>
        </p:blipFill>
        <p:spPr>
          <a:xfrm>
            <a:off x="7580715" y="401418"/>
            <a:ext cx="4114885" cy="6055163"/>
          </a:xfrm>
          <a:prstGeom prst="rect">
            <a:avLst/>
          </a:prstGeom>
        </p:spPr>
      </p:pic>
      <p:sp>
        <p:nvSpPr>
          <p:cNvPr id="5" name="ZoneTexte 3">
            <a:extLst>
              <a:ext uri="{FF2B5EF4-FFF2-40B4-BE49-F238E27FC236}">
                <a16:creationId xmlns:a16="http://schemas.microsoft.com/office/drawing/2014/main" id="{745AA848-2B51-3190-40FD-699A48AE4B22}"/>
              </a:ext>
            </a:extLst>
          </p:cNvPr>
          <p:cNvSpPr txBox="1"/>
          <p:nvPr/>
        </p:nvSpPr>
        <p:spPr>
          <a:xfrm>
            <a:off x="31100" y="5270742"/>
            <a:ext cx="6985657" cy="584775"/>
          </a:xfrm>
          <a:prstGeom prst="rect">
            <a:avLst/>
          </a:prstGeom>
          <a:noFill/>
        </p:spPr>
        <p:txBody>
          <a:bodyPr wrap="square" rtlCol="0">
            <a:spAutoFit/>
          </a:bodyPr>
          <a:lstStyle/>
          <a:p>
            <a:pPr algn="ctr"/>
            <a:r>
              <a:rPr lang="fr-FR" sz="3200" b="1" noProof="1">
                <a:solidFill>
                  <a:srgbClr val="8EC035"/>
                </a:solidFill>
                <a:latin typeface="Calibri" panose="020F0502020204030204" pitchFamily="34" charset="0"/>
                <a:ea typeface="Palatino" pitchFamily="2" charset="77"/>
                <a:cs typeface="Calibri" panose="020F0502020204030204" pitchFamily="34" charset="0"/>
              </a:rPr>
              <a:t>https://digitialdocumerica.org</a:t>
            </a:r>
            <a:endParaRPr lang="fr-FR" sz="3000" b="1" noProof="1">
              <a:solidFill>
                <a:srgbClr val="8EC0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29086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63020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9565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5" name="ZoneTexte 4">
            <a:extLst>
              <a:ext uri="{FF2B5EF4-FFF2-40B4-BE49-F238E27FC236}">
                <a16:creationId xmlns:a16="http://schemas.microsoft.com/office/drawing/2014/main" id="{A45C4715-25F3-EA74-E9D2-319A0C8D213E}"/>
              </a:ext>
            </a:extLst>
          </p:cNvPr>
          <p:cNvSpPr txBox="1"/>
          <p:nvPr/>
        </p:nvSpPr>
        <p:spPr>
          <a:xfrm>
            <a:off x="681264" y="1901616"/>
            <a:ext cx="6358515" cy="2677656"/>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The research question that drives our work today:</a:t>
            </a:r>
          </a:p>
          <a:p>
            <a:pPr algn="just"/>
            <a:endParaRPr lang="en-US" sz="2400" b="1" i="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How can we use computational approaches to help organize and create generous interfaces for this important photographic archive?</a:t>
            </a:r>
            <a:endParaRPr lang="en-US" sz="240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231201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4177</TotalTime>
  <Words>3641</Words>
  <Application>Microsoft Macintosh PowerPoint</Application>
  <PresentationFormat>Grand écran</PresentationFormat>
  <Paragraphs>355</Paragraphs>
  <Slides>44</Slides>
  <Notes>44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44</vt:i4>
      </vt:variant>
    </vt:vector>
  </HeadingPairs>
  <TitlesOfParts>
    <vt:vector size="51"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296</cp:revision>
  <dcterms:created xsi:type="dcterms:W3CDTF">2021-04-28T17:57:29Z</dcterms:created>
  <dcterms:modified xsi:type="dcterms:W3CDTF">2025-01-24T18:18:38Z</dcterms:modified>
</cp:coreProperties>
</file>